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1" r:id="rId8"/>
    <p:sldId id="280" r:id="rId9"/>
    <p:sldId id="302" r:id="rId10"/>
    <p:sldId id="284" r:id="rId11"/>
    <p:sldId id="277" r:id="rId12"/>
    <p:sldId id="286" r:id="rId13"/>
    <p:sldId id="304" r:id="rId14"/>
    <p:sldId id="303" r:id="rId15"/>
    <p:sldId id="300" r:id="rId16"/>
    <p:sldId id="305" r:id="rId17"/>
    <p:sldId id="306" r:id="rId18"/>
    <p:sldId id="273" r:id="rId19"/>
  </p:sldIdLst>
  <p:sldSz cx="9144000" cy="6858000" type="screen4x3"/>
  <p:notesSz cx="6797675" cy="9926638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67" autoAdjust="0"/>
    <p:restoredTop sz="79712" autoAdjust="0"/>
  </p:normalViewPr>
  <p:slideViewPr>
    <p:cSldViewPr snapToGrid="0" snapToObjects="1">
      <p:cViewPr>
        <p:scale>
          <a:sx n="66" d="100"/>
          <a:sy n="66" d="100"/>
        </p:scale>
        <p:origin x="-320" y="240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ar-SA" dirty="0" smtClean="0"/>
            <a:t>تنفيذ ورصد الاتفاقية</a:t>
          </a:r>
          <a:endParaRPr lang="en-US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ar-EG" sz="1700" b="0" dirty="0" smtClean="0"/>
            <a:t>جهات التنسيق </a:t>
          </a:r>
        </a:p>
        <a:p>
          <a:r>
            <a:rPr lang="ar-EG" sz="1700" b="0" dirty="0" smtClean="0"/>
            <a:t>آلية التنسيق</a:t>
          </a:r>
          <a:endParaRPr lang="en-US" sz="1700" b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ar-SA" sz="1800" dirty="0" smtClean="0"/>
            <a:t>إطار الرصد الوطني</a:t>
          </a:r>
          <a:endParaRPr lang="en-US" sz="180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ar-SA" sz="1800" b="0" dirty="0" smtClean="0"/>
            <a:t>المجتمع المدني، الأشخاص ذوو الإعاقة </a:t>
          </a:r>
          <a:r>
            <a:rPr lang="ar-SA" sz="1800" b="0" smtClean="0"/>
            <a:t>ومنظمات الأشخاص ذوي </a:t>
          </a:r>
          <a:r>
            <a:rPr lang="ar-SA" sz="1800" b="0" dirty="0" smtClean="0"/>
            <a:t>الإعاقة، وسائط الإعلام، الدوائر الأكاديمية</a:t>
          </a:r>
          <a:endParaRPr lang="en-US" sz="1800" b="0" dirty="0" smtClean="0"/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12034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1A3ECB5-B87A-4B87-9391-6CF60CFA0168}" type="presOf" srcId="{7B79AC8D-49D2-4955-BFCF-4FAC483DAC13}" destId="{CA856D54-5AA4-4C6B-B616-DECD6C5EC4B1}" srcOrd="0" destOrd="0" presId="urn:microsoft.com/office/officeart/2005/8/layout/radial3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BA21CFF4-EBAF-45E9-BC63-CFEA55EFBB37}" type="presOf" srcId="{7052BB00-A66B-4DF1-AEDA-78D38FA9BC34}" destId="{7C3467C3-C3B8-4C31-8C37-FA2CCCCC9748}" srcOrd="0" destOrd="0" presId="urn:microsoft.com/office/officeart/2005/8/layout/radial3"/>
    <dgm:cxn modelId="{9FBA9046-C0B3-4A7E-B37B-68A7CD2AEC79}" type="presOf" srcId="{FC567B80-E4E9-4EB2-B9D7-89D0FDEA8508}" destId="{54275520-029A-4F73-AD64-3F4E950ECE47}" srcOrd="0" destOrd="0" presId="urn:microsoft.com/office/officeart/2005/8/layout/radial3"/>
    <dgm:cxn modelId="{9E0F69E3-1CD1-4EED-9BF5-AE7BD89AE758}" type="presOf" srcId="{2F686979-AF30-4EF6-B410-134468B34DEF}" destId="{118D2BA6-58CB-4383-B3A8-7EA3C88C5F83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692FCC-C87D-4670-A982-50FEAA277E4E}" type="presOf" srcId="{0553CEF1-EF83-44F0-9119-424AEAAC622E}" destId="{AE1A5281-4007-4CAA-8C09-CACCE28ACA2E}" srcOrd="0" destOrd="0" presId="urn:microsoft.com/office/officeart/2005/8/layout/radial3"/>
    <dgm:cxn modelId="{13BE48BD-C8A7-4419-B72B-269007EF2145}" type="presParOf" srcId="{118D2BA6-58CB-4383-B3A8-7EA3C88C5F83}" destId="{8A06BD1A-001E-49EA-890D-B000C5117C20}" srcOrd="0" destOrd="0" presId="urn:microsoft.com/office/officeart/2005/8/layout/radial3"/>
    <dgm:cxn modelId="{BF402757-B60C-468B-9FBA-B6EB9F9D9C76}" type="presParOf" srcId="{8A06BD1A-001E-49EA-890D-B000C5117C20}" destId="{CA856D54-5AA4-4C6B-B616-DECD6C5EC4B1}" srcOrd="0" destOrd="0" presId="urn:microsoft.com/office/officeart/2005/8/layout/radial3"/>
    <dgm:cxn modelId="{3284A2BC-0B9B-4DCA-ADA0-F1FCA59F1B68}" type="presParOf" srcId="{8A06BD1A-001E-49EA-890D-B000C5117C20}" destId="{54275520-029A-4F73-AD64-3F4E950ECE47}" srcOrd="1" destOrd="0" presId="urn:microsoft.com/office/officeart/2005/8/layout/radial3"/>
    <dgm:cxn modelId="{E0EC7CD5-8EB2-4373-AA3A-D6563B277F13}" type="presParOf" srcId="{8A06BD1A-001E-49EA-890D-B000C5117C20}" destId="{AE1A5281-4007-4CAA-8C09-CACCE28ACA2E}" srcOrd="2" destOrd="0" presId="urn:microsoft.com/office/officeart/2005/8/layout/radial3"/>
    <dgm:cxn modelId="{58F108E9-2531-4F03-AFAA-009B6D3764D7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400" kern="1200" dirty="0" smtClean="0"/>
            <a:t>تنفيذ ورصد الاتفاقية</a:t>
          </a:r>
          <a:endParaRPr lang="en-US" sz="4400" kern="1200" dirty="0"/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40919" y="276529"/>
          <a:ext cx="1730491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0" kern="1200" dirty="0" smtClean="0"/>
            <a:t>جهات التنسيق 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0" kern="1200" dirty="0" smtClean="0"/>
            <a:t>آلية التنسيق</a:t>
          </a:r>
          <a:endParaRPr lang="en-US" sz="1700" b="0" kern="1200" dirty="0"/>
        </a:p>
      </dsp:txBody>
      <dsp:txXfrm>
        <a:off x="3094344" y="478359"/>
        <a:ext cx="1223641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إطار الرصد الوطني</a:t>
          </a:r>
          <a:endParaRPr lang="en-US" sz="1800" kern="1200" dirty="0"/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1032577" y="3208057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smtClean="0"/>
            <a:t>المجتمع المدني، الأشخاص ذوو الإعاقة </a:t>
          </a:r>
          <a:r>
            <a:rPr lang="ar-SA" sz="1800" b="0" kern="1200" smtClean="0"/>
            <a:t>ومنظمات الأشخاص ذوي </a:t>
          </a:r>
          <a:r>
            <a:rPr lang="ar-SA" sz="1800" b="0" kern="1200" dirty="0" smtClean="0"/>
            <a:t>الإعاقة، وسائط الإعلام، الدوائر الأكاديمية</a:t>
          </a:r>
          <a:endParaRPr lang="en-US" sz="1800" b="0" kern="1200" dirty="0" smtClean="0"/>
        </a:p>
      </dsp:txBody>
      <dsp:txXfrm>
        <a:off x="1305853" y="3434260"/>
        <a:ext cx="1319494" cy="1092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</a:defRPr>
            </a:lvl1pPr>
          </a:lstStyle>
          <a:p>
            <a:pPr>
              <a:defRPr/>
            </a:pPr>
            <a:fld id="{EB933F94-D710-4291-99AD-DE2F5916B28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5192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4E86673-3BAF-4C41-912E-E7B76960ABE7}" type="datetimeFigureOut">
              <a:rPr lang="en-GB"/>
              <a:pPr>
                <a:defRPr/>
              </a:pPr>
              <a:t>08/10/2015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031343B-3107-4212-99D7-1FC24C75F9D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375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C3A9673-0546-4E44-87E0-3CBA84DDA8A4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7A2BAD79-D62B-4948-9C96-D590FA1D83E8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ECCC7ADC-8EB1-479A-9E0D-BDB77939C753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B73F06-5F5C-4CC4-9900-1687B0CDAEA6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0B818ADC-1E8C-4B9F-871A-0828C2FA7BD9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5CC3C77E-8F1E-420A-A892-B13F2438E8A5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C06BBF14-34AD-4D67-B97E-63BA178EF627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SA" b="1" dirty="0" smtClean="0"/>
              <a:t>الشريحة 4</a:t>
            </a:r>
            <a:endParaRPr lang="fr-CH" b="1" dirty="0" smtClean="0"/>
          </a:p>
          <a:p>
            <a:pPr eaLnBrk="1" hangingPunct="1">
              <a:spcBef>
                <a:spcPct val="0"/>
              </a:spcBef>
            </a:pPr>
            <a:endParaRPr lang="fr-CH" b="1" dirty="0" smtClean="0"/>
          </a:p>
          <a:p>
            <a:pPr algn="r" rtl="1" eaLnBrk="1" hangingPunct="1">
              <a:spcBef>
                <a:spcPct val="0"/>
              </a:spcBef>
            </a:pPr>
            <a:endParaRPr lang="ar-EG" b="1" dirty="0" smtClean="0"/>
          </a:p>
          <a:p>
            <a:pPr algn="r" rtl="1" eaLnBrk="1" hangingPunct="1">
              <a:spcBef>
                <a:spcPct val="0"/>
              </a:spcBef>
            </a:pPr>
            <a:r>
              <a:rPr lang="ar-EG" b="0" dirty="0" smtClean="0"/>
              <a:t>الغرض</a:t>
            </a:r>
            <a:r>
              <a:rPr lang="ar-EG" b="0" baseline="0" dirty="0" smtClean="0"/>
              <a:t> من هذه الشريحة هو إبراز مختلف الآليات التي يمكن أن تؤدي دوراً في التنفيذ والرصد. </a:t>
            </a:r>
          </a:p>
          <a:p>
            <a:pPr algn="r" rtl="1" eaLnBrk="1" hangingPunct="1">
              <a:spcBef>
                <a:spcPct val="0"/>
              </a:spcBef>
            </a:pPr>
            <a:endParaRPr lang="ar-EG" b="0" baseline="0" dirty="0" smtClean="0"/>
          </a:p>
          <a:p>
            <a:pPr algn="r" rtl="1" eaLnBrk="1" hangingPunct="1">
              <a:spcBef>
                <a:spcPct val="0"/>
              </a:spcBef>
            </a:pPr>
            <a:r>
              <a:rPr lang="ar-EG" b="0" baseline="0" dirty="0" smtClean="0"/>
              <a:t>وفي حين أن الاتفاقية تشير صراحة إلى ثلاث آليات – جهات التنسيق وآليات التنسيق وآليات/أُطر الرصد المستقلة – فهناك آليات أخرى يمكن أن تساعد في التنفيذ والرصد. ومن أمثلة ذلك البرلمان والمحاكم والمجتمع المدني.</a:t>
            </a: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9D1D102D-8B67-4564-8631-AA28DB591953}" type="slidenum">
              <a:rPr lang="en-US" smtClean="0">
                <a:cs typeface="Arial" charset="0"/>
              </a:rPr>
              <a:pPr eaLnBrk="1" hangingPunct="1"/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39CE23B5-8B80-4BB8-9C20-B4D244EC1AF6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8594FC7F-FFA6-48C0-A417-F5FAA42E887B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F5238D41-FE3A-4C4F-A52E-2EBE7FC4C6CC}" type="slidenum">
              <a:rPr lang="en-GB" smtClean="0"/>
              <a:pPr eaLnBrk="1" hangingPunct="1"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B603EF4E-14D0-4B76-9951-62D36AB48D52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2DB841B0-8DBB-461A-A5D5-E6CAA6E4D2ED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/>
            <a:fld id="{4B81CFD2-DB34-4831-86C7-7EC2A4EBD39D}" type="slidenum">
              <a:rPr lang="en-GB" smtClean="0"/>
              <a:pPr eaLnBrk="1" hangingPunct="1"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0261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56117-CF58-49C0-B599-2CFECAF9D875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5968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2C93-B8CE-432B-A223-CC531B9E7F60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71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0BAEC-024B-4147-ADD3-155C60D2B905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8378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31AEA-E93E-4DA7-8B80-1F1B5A6D9B19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6009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81696-7640-432C-BBBB-7DD634C24890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93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CD8AB-B751-4BB9-8114-FBE98C931017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13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C9937-3860-4BC1-B7FB-F577D7A4B2DC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043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cs typeface="Arial" charset="0"/>
              </a:defRPr>
            </a:lvl1pPr>
          </a:lstStyle>
          <a:p>
            <a:pPr>
              <a:defRPr/>
            </a:pPr>
            <a:fld id="{1B273011-9DD8-407F-9341-3683DF98FD36}" type="datetime1">
              <a:rPr lang="fr-FR"/>
              <a:pPr>
                <a:defRPr/>
              </a:pPr>
              <a:t>08/10/2015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9" r:id="rId7"/>
    <p:sldLayoutId id="2147483910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-108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7810500" cy="979488"/>
          </a:xfrm>
        </p:spPr>
        <p:txBody>
          <a:bodyPr/>
          <a:lstStyle/>
          <a:p>
            <a:pPr algn="r" rtl="1"/>
            <a:r>
              <a:rPr lang="ar-SA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الوحدة 6</a:t>
            </a:r>
            <a:endParaRPr lang="en-US" sz="3200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899" y="1930400"/>
            <a:ext cx="7896225" cy="1149350"/>
          </a:xfrm>
        </p:spPr>
        <p:txBody>
          <a:bodyPr/>
          <a:lstStyle/>
          <a:p>
            <a:pPr algn="r" rtl="1"/>
            <a:r>
              <a:rPr lang="ar-EG" sz="3400" dirty="0" smtClean="0">
                <a:latin typeface="Arial" charset="0"/>
                <a:cs typeface="Arial" charset="0"/>
              </a:rPr>
              <a:t>أُطر التنفيذ والرصد الوطنية</a:t>
            </a:r>
            <a:endParaRPr lang="en-GB" sz="3400" dirty="0" smtClean="0">
              <a:latin typeface="Arial" charset="0"/>
              <a:cs typeface="Arial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362700" y="5600700"/>
            <a:ext cx="2257425" cy="1012825"/>
          </a:xfrm>
          <a:prstGeom prst="rect">
            <a:avLst/>
          </a:prstGeom>
          <a:solidFill>
            <a:srgbClr val="006F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5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5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8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5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971925" y="6365875"/>
            <a:ext cx="1419225" cy="257175"/>
          </a:xfrm>
          <a:prstGeom prst="rect">
            <a:avLst/>
          </a:prstGeom>
          <a:solidFill>
            <a:srgbClr val="006F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5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الوظائف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4339" name="Content Placeholder 2"/>
          <p:cNvSpPr txBox="1">
            <a:spLocks/>
          </p:cNvSpPr>
          <p:nvPr/>
        </p:nvSpPr>
        <p:spPr bwMode="auto">
          <a:xfrm>
            <a:off x="1016000" y="1365250"/>
            <a:ext cx="7056438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16000" y="1365250"/>
            <a:ext cx="7056438" cy="457200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ar-EG" sz="2800" b="1" dirty="0" smtClean="0">
                <a:latin typeface="Arial" pitchFamily="34" charset="0"/>
                <a:cs typeface="Arial" pitchFamily="34" charset="0"/>
              </a:rPr>
              <a:t>الإطار الوطني المستقل</a:t>
            </a:r>
            <a:endParaRPr lang="en-GB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16000" y="2225675"/>
            <a:ext cx="1968500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ar-EG" sz="2400" b="1" dirty="0" smtClean="0">
                <a:latin typeface="Arial" pitchFamily="34" charset="0"/>
                <a:cs typeface="Arial" pitchFamily="34" charset="0"/>
              </a:rPr>
              <a:t>الرصد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21075" y="2225675"/>
            <a:ext cx="2046288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ar-EG" sz="2400" b="1" dirty="0" smtClean="0">
                <a:latin typeface="Arial" pitchFamily="34" charset="0"/>
                <a:cs typeface="Arial" pitchFamily="34" charset="0"/>
              </a:rPr>
              <a:t>الحماية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43613" y="2225675"/>
            <a:ext cx="2028825" cy="457200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1">
              <a:defRPr/>
            </a:pPr>
            <a:r>
              <a:rPr lang="ar-EG" sz="2400" b="1" dirty="0" smtClean="0">
                <a:latin typeface="Arial" pitchFamily="34" charset="0"/>
                <a:cs typeface="Arial" pitchFamily="34" charset="0"/>
              </a:rPr>
              <a:t>الدعم</a:t>
            </a:r>
            <a:endParaRPr lang="en-GB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1757363" y="2816225"/>
            <a:ext cx="484187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Down Arrow 8"/>
          <p:cNvSpPr/>
          <p:nvPr/>
        </p:nvSpPr>
        <p:spPr>
          <a:xfrm>
            <a:off x="4302125" y="2816225"/>
            <a:ext cx="484188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6861175" y="2816225"/>
            <a:ext cx="485775" cy="48895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Flowchart: Process 10"/>
          <p:cNvSpPr/>
          <p:nvPr/>
        </p:nvSpPr>
        <p:spPr>
          <a:xfrm>
            <a:off x="1016000" y="3544888"/>
            <a:ext cx="1968500" cy="24717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التحقيقات العامة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الدراسات </a:t>
            </a:r>
            <a:r>
              <a:rPr lang="ar-EG" dirty="0" err="1" smtClean="0">
                <a:latin typeface="Arial" pitchFamily="34" charset="0"/>
                <a:cs typeface="Arial" pitchFamily="34" charset="0"/>
              </a:rPr>
              <a:t>والاستقصاءات</a:t>
            </a:r>
            <a:endParaRPr lang="ar-EG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LB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مراجعة</a:t>
            </a:r>
            <a:r>
              <a:rPr lang="ar-E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القوانين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التقارير السنوية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التقارير البديلة إلى اللجنة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Flowchart: Process 11"/>
          <p:cNvSpPr/>
          <p:nvPr/>
        </p:nvSpPr>
        <p:spPr>
          <a:xfrm>
            <a:off x="3521075" y="3544888"/>
            <a:ext cx="2046288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الشكاوى الفردية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صديق المدعي في المقاضاة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مكافحة التمييز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استعمال وسائط الإعلام، البرلمان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Flowchart: Process 12"/>
          <p:cNvSpPr/>
          <p:nvPr/>
        </p:nvSpPr>
        <p:spPr>
          <a:xfrm>
            <a:off x="6043613" y="3544888"/>
            <a:ext cx="2028825" cy="2484437"/>
          </a:xfrm>
          <a:prstGeom prst="flowChartProcess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إذكاء الوعي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LB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حشد التأييد</a:t>
            </a:r>
            <a:endParaRPr lang="ar-EG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دعم التصديق 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التثقيف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التدريب </a:t>
            </a:r>
          </a:p>
          <a:p>
            <a:pPr marL="285750" indent="-285750" algn="r" rtl="1">
              <a:buFont typeface="Wingdings" pitchFamily="2" charset="2"/>
              <a:buChar char="ü"/>
              <a:defRPr/>
            </a:pPr>
            <a:r>
              <a:rPr lang="ar-EG" dirty="0" smtClean="0">
                <a:latin typeface="Arial" pitchFamily="34" charset="0"/>
                <a:cs typeface="Arial" pitchFamily="34" charset="0"/>
              </a:rPr>
              <a:t>تقديم المشورة إلى الحكومة</a:t>
            </a:r>
            <a:endParaRPr lang="en-GB" dirty="0">
              <a:latin typeface="Arial" pitchFamily="34" charset="0"/>
              <a:cs typeface="Arial" pitchFamily="34" charset="0"/>
            </a:endParaRPr>
          </a:p>
          <a:p>
            <a:pPr algn="r" rtl="1">
              <a:defRPr/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البرلمانات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r" rtl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اللجان البرلمانية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لجان التحقيق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توجيه أسئلة مباشرة إلى الوزراء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فحص تعيينات التنفيذيين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الإشراف على الوكالات العامة غير الحكومية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r" rtl="1">
              <a:lnSpc>
                <a:spcPct val="150000"/>
              </a:lnSpc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فحص الميزانية والمراقبة المالية</a:t>
            </a:r>
            <a:endParaRPr lang="en-US" sz="28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endParaRPr lang="en-US" sz="2600" dirty="0" smtClean="0"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333375" y="274638"/>
            <a:ext cx="8423275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المحاكم بأنواعها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700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 smtClean="0">
              <a:cs typeface="Arial" charset="0"/>
            </a:endParaRP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حماية الحقوق </a:t>
            </a:r>
            <a:endParaRPr lang="en-US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توفير انتصاف قابل للإنفاذ 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تفسير وتطبيق الاتفاقية على الصعيد الوطني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استكمال أعمال آليات المادة 33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تعيين مجالات المشاكل المتصلة بتنفيذ الاتفاقية</a:t>
            </a:r>
            <a:endParaRPr lang="en-GB" sz="28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إطلاق عملية إصلاح القوانين</a:t>
            </a:r>
          </a:p>
          <a:p>
            <a:pPr marL="457200" indent="-457200" algn="r" rtl="1">
              <a:buFont typeface="Wingdings" pitchFamily="2" charset="2"/>
              <a:buChar char="ü"/>
              <a:defRPr/>
            </a:pPr>
            <a:r>
              <a:rPr lang="ar-SA" sz="2800" dirty="0" smtClean="0">
                <a:latin typeface="Arial" pitchFamily="34" charset="0"/>
                <a:cs typeface="Arial" pitchFamily="34" charset="0"/>
              </a:rPr>
              <a:t>منع حدوث مشاكل مشابهة في المستقبل</a:t>
            </a:r>
            <a:endParaRPr lang="en-US" sz="2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مشاركة المجتمع المدني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598488" y="1365250"/>
            <a:ext cx="7988300" cy="463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8488" y="1808163"/>
            <a:ext cx="7988300" cy="306228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rtl="1">
              <a:defRPr/>
            </a:pPr>
            <a:r>
              <a:rPr lang="ar-SA" sz="2800" i="1" dirty="0" smtClean="0">
                <a:latin typeface="Arial" pitchFamily="34" charset="0"/>
                <a:cs typeface="Arial" pitchFamily="34" charset="0"/>
              </a:rPr>
              <a:t>يسهم المجتمع المدني، وبخاصة الأشخاص ذوو الإعاقة والمنظمات الممثلة لهم، في عملية الرصد ويشاركون فيها مشاركة كاملة</a:t>
            </a:r>
            <a:endParaRPr lang="en-US" dirty="0"/>
          </a:p>
          <a:p>
            <a:pPr algn="just" rtl="1">
              <a:defRPr/>
            </a:pPr>
            <a:endParaRPr lang="en-US" dirty="0"/>
          </a:p>
          <a:p>
            <a:pPr algn="l" rtl="1">
              <a:defRPr/>
            </a:pPr>
            <a:r>
              <a:rPr lang="ar-SA" sz="2800" dirty="0" smtClean="0"/>
              <a:t>المادة 33 (3)</a:t>
            </a:r>
            <a:endParaRPr lang="en-US" sz="2800" dirty="0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7388" y="365125"/>
            <a:ext cx="8229600" cy="1143000"/>
          </a:xfrm>
        </p:spPr>
        <p:txBody>
          <a:bodyPr/>
          <a:lstStyle/>
          <a:p>
            <a:pPr algn="r" rtl="1" eaLnBrk="1" hangingPunct="1"/>
            <a:r>
              <a:rPr lang="ar-SA" sz="2800" dirty="0" smtClean="0">
                <a:latin typeface="Arial" charset="0"/>
                <a:cs typeface="Arial" charset="0"/>
              </a:rPr>
              <a:t>المصادر</a:t>
            </a:r>
            <a:endParaRPr lang="en-US" sz="2800" dirty="0" smtClean="0">
              <a:latin typeface="Arial" charset="0"/>
              <a:cs typeface="Arial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839913"/>
            <a:ext cx="7477125" cy="3111500"/>
          </a:xfrm>
        </p:spPr>
        <p:txBody>
          <a:bodyPr/>
          <a:lstStyle/>
          <a:p>
            <a:pPr algn="r" rtl="1" eaLnBrk="1" hangingPunct="1"/>
            <a:r>
              <a:rPr lang="ar-SA" sz="2200" dirty="0" smtClean="0">
                <a:latin typeface="Arial" charset="0"/>
                <a:cs typeface="Arial" charset="0"/>
              </a:rPr>
              <a:t>اتفاقية حقوق الأشخاص ذوي الإعاقة؛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algn="r" rtl="1" eaLnBrk="1" hangingPunct="1"/>
            <a:r>
              <a:rPr lang="en-US" sz="2200" dirty="0" smtClean="0">
                <a:latin typeface="Arial" charset="0"/>
                <a:cs typeface="Arial" charset="0"/>
              </a:rPr>
              <a:t>A/</a:t>
            </a:r>
            <a:r>
              <a:rPr lang="en-US" sz="2200" dirty="0" err="1" smtClean="0">
                <a:latin typeface="Arial" charset="0"/>
                <a:cs typeface="Arial" charset="0"/>
              </a:rPr>
              <a:t>HRC</a:t>
            </a:r>
            <a:r>
              <a:rPr lang="en-US" sz="2200" dirty="0" smtClean="0">
                <a:latin typeface="Arial" charset="0"/>
                <a:cs typeface="Arial" charset="0"/>
              </a:rPr>
              <a:t>/10/48</a:t>
            </a:r>
          </a:p>
          <a:p>
            <a:pPr algn="just" rtl="1" eaLnBrk="1" hangingPunct="1">
              <a:defRPr/>
            </a:pPr>
            <a:r>
              <a:rPr lang="ar-SA" sz="2400" i="1" dirty="0" smtClean="0"/>
              <a:t>من الإقصاء إلى المساواة: إعمال حقوق الأشخاص ذوي الإعاقة – دليل للبرلمانيين بشأن اتفاقية حقوق الأشخاص ذوي الإعاقة وبروتوكولها الاختياري </a:t>
            </a:r>
            <a:r>
              <a:rPr lang="en-GB" sz="2400" dirty="0" smtClean="0"/>
              <a:t>(</a:t>
            </a:r>
            <a:r>
              <a:rPr lang="en-GB" sz="2400" dirty="0"/>
              <a:t>HR/PUB/07/6</a:t>
            </a:r>
            <a:r>
              <a:rPr lang="en-GB" sz="2400" dirty="0" smtClean="0"/>
              <a:t>)</a:t>
            </a:r>
            <a:endParaRPr lang="en-US" sz="2200" dirty="0" smtClean="0">
              <a:latin typeface="Arial" charset="0"/>
              <a:cs typeface="Arial" charset="0"/>
            </a:endParaRPr>
          </a:p>
          <a:p>
            <a:pPr algn="r" rtl="1" eaLnBrk="1" hangingPunct="1">
              <a:buFont typeface="Arial" charset="0"/>
              <a:buNone/>
            </a:pPr>
            <a:endParaRPr lang="en-US" sz="2800" dirty="0" smtClean="0">
              <a:latin typeface="Arial" charset="0"/>
              <a:cs typeface="Arial" charset="0"/>
            </a:endParaRPr>
          </a:p>
          <a:p>
            <a:pPr algn="r" rtl="1" eaLnBrk="1" hangingPunct="1"/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199" y="1101725"/>
            <a:ext cx="399097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SA" sz="2400" dirty="0" smtClean="0">
                <a:cs typeface="Arial" charset="0"/>
              </a:rPr>
              <a:t>الأطراف الفاعلة الرئيسية</a:t>
            </a: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ar-SA" sz="2400" dirty="0" smtClean="0">
              <a:cs typeface="Arial" charset="0"/>
            </a:endParaRP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SA" sz="2400" dirty="0" smtClean="0">
                <a:cs typeface="Arial" charset="0"/>
              </a:rPr>
              <a:t>جهات التنسيق وآليات التنسيق</a:t>
            </a: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ar-SA" sz="2400" dirty="0" smtClean="0">
              <a:cs typeface="Arial" charset="0"/>
            </a:endParaRP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SA" sz="2400" dirty="0" smtClean="0">
                <a:cs typeface="Arial" charset="0"/>
              </a:rPr>
              <a:t>الآليات الوطنية المستقلة</a:t>
            </a: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ar-SA" sz="2400" dirty="0" smtClean="0">
              <a:cs typeface="Arial" charset="0"/>
            </a:endParaRP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SA" sz="2400" dirty="0" smtClean="0">
                <a:cs typeface="Arial" charset="0"/>
              </a:rPr>
              <a:t>البرلمانات</a:t>
            </a: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ar-SA" sz="2400" dirty="0" smtClean="0">
              <a:cs typeface="Arial" charset="0"/>
            </a:endParaRP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SA" sz="2400" dirty="0" smtClean="0">
                <a:cs typeface="Arial" charset="0"/>
              </a:rPr>
              <a:t>المحاكم بأنواعها</a:t>
            </a: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ar-SA" sz="2400" dirty="0" smtClean="0">
              <a:cs typeface="Arial" charset="0"/>
            </a:endParaRPr>
          </a:p>
          <a:p>
            <a:pPr algn="r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SA" sz="2400" dirty="0" smtClean="0">
                <a:cs typeface="Arial" charset="0"/>
              </a:rPr>
              <a:t>مشاركة المجتمع المدني</a:t>
            </a:r>
            <a:endParaRPr lang="en-US" sz="2400" dirty="0">
              <a:cs typeface="Arial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5067300" y="1112838"/>
            <a:ext cx="3838575" cy="2899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 rtl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EG" sz="2400" dirty="0" smtClean="0">
                <a:cs typeface="Arial" charset="0"/>
              </a:rPr>
              <a:t>تعيين الأطراف المؤسسية الرئيسية التي تؤدي أدواراً في تنفيذ ورصد الاتفاقية</a:t>
            </a:r>
          </a:p>
          <a:p>
            <a:pPr marL="342900" indent="-342900" algn="just" rtl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endParaRPr lang="en-US" sz="2400" dirty="0">
              <a:cs typeface="Arial" charset="0"/>
            </a:endParaRPr>
          </a:p>
          <a:p>
            <a:pPr marL="342900" indent="-342900" algn="just" rtl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</a:pPr>
            <a:r>
              <a:rPr lang="ar-EG" sz="2400" dirty="0" smtClean="0">
                <a:cs typeface="Arial" charset="0"/>
              </a:rPr>
              <a:t>فهم الوظائف الرئيسية للمشاركين في التنفيذ والرصد</a:t>
            </a:r>
            <a:endParaRPr lang="en-US" sz="2400" dirty="0">
              <a:cs typeface="Arial" charset="0"/>
            </a:endParaRPr>
          </a:p>
          <a:p>
            <a:pPr algn="r" rtl="1">
              <a:spcBef>
                <a:spcPct val="20000"/>
              </a:spcBef>
              <a:buClr>
                <a:schemeClr val="tx2"/>
              </a:buClr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30861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r" rtl="1" eaLnBrk="1" hangingPunct="1"/>
            <a:r>
              <a:rPr lang="ar-SA" sz="2600" b="1" dirty="0" smtClean="0">
                <a:solidFill>
                  <a:schemeClr val="tx2"/>
                </a:solidFill>
                <a:cs typeface="Arial" charset="0"/>
              </a:rPr>
              <a:t>سير الوحدة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4699000" y="366713"/>
            <a:ext cx="34353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r" rtl="1" eaLnBrk="1" hangingPunct="1"/>
            <a:r>
              <a:rPr lang="ar-EG" sz="2600" b="1" dirty="0" smtClean="0">
                <a:solidFill>
                  <a:schemeClr val="tx2"/>
                </a:solidFill>
                <a:cs typeface="Arial" charset="0"/>
              </a:rPr>
              <a:t>الهدف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72" name="Rectangle 1"/>
          <p:cNvSpPr>
            <a:spLocks noChangeArrowheads="1"/>
          </p:cNvSpPr>
          <p:nvPr/>
        </p:nvSpPr>
        <p:spPr bwMode="auto">
          <a:xfrm>
            <a:off x="457200" y="331788"/>
            <a:ext cx="83296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 rtl="1"/>
            <a:r>
              <a:rPr lang="ar-SA" sz="3600" b="1" dirty="0" smtClean="0">
                <a:solidFill>
                  <a:schemeClr val="tx2"/>
                </a:solidFill>
                <a:cs typeface="Arial" charset="0"/>
              </a:rPr>
              <a:t>الأطراف الفاعلة ذات الصلة</a:t>
            </a: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665894501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SA" dirty="0" smtClean="0">
                  <a:solidFill>
                    <a:schemeClr val="bg1"/>
                  </a:solidFill>
                </a:rPr>
                <a:t>البرلمانات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SA" dirty="0" smtClean="0">
                  <a:solidFill>
                    <a:schemeClr val="bg1"/>
                  </a:solidFill>
                </a:rPr>
                <a:t>المحاكم بأنواعها</a:t>
              </a:r>
            </a:p>
          </p:txBody>
        </p:sp>
      </p:grp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9450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جهات التنسيق وآليات التنسيق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901825"/>
            <a:ext cx="705643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901825"/>
            <a:ext cx="7056438" cy="3929063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rtl="1">
              <a:defRPr/>
            </a:pPr>
            <a:r>
              <a:rPr lang="ar-SA" sz="2400" i="1" dirty="0" smtClean="0">
                <a:latin typeface="Arial" pitchFamily="34" charset="0"/>
                <a:cs typeface="Arial" pitchFamily="34" charset="0"/>
              </a:rPr>
              <a:t>تُعيِّن الدول الأطراف، وفقاً لنهجها التنظيمية، </a:t>
            </a:r>
            <a:r>
              <a:rPr lang="ar-SA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جهة تنسيق</a:t>
            </a:r>
            <a:r>
              <a:rPr lang="ar-SA" sz="2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ar-SA" sz="2400" i="1" u="sng" dirty="0" smtClean="0">
                <a:latin typeface="Arial" pitchFamily="34" charset="0"/>
                <a:cs typeface="Arial" pitchFamily="34" charset="0"/>
              </a:rPr>
              <a:t>واحدة أو أكثر</a:t>
            </a:r>
            <a:r>
              <a:rPr lang="ar-SA" sz="2400" i="1" dirty="0" smtClean="0">
                <a:latin typeface="Arial" pitchFamily="34" charset="0"/>
                <a:cs typeface="Arial" pitchFamily="34" charset="0"/>
              </a:rPr>
              <a:t> داخل الحكومة تُعنى </a:t>
            </a:r>
            <a:r>
              <a:rPr lang="ar-SA" sz="2400" i="1" u="sng" dirty="0" smtClean="0">
                <a:latin typeface="Arial" pitchFamily="34" charset="0"/>
                <a:cs typeface="Arial" pitchFamily="34" charset="0"/>
              </a:rPr>
              <a:t>بالمسائل المتصلة بتنفيذ</a:t>
            </a:r>
            <a:r>
              <a:rPr lang="ar-SA" sz="2400" i="1" dirty="0" smtClean="0">
                <a:latin typeface="Arial" pitchFamily="34" charset="0"/>
                <a:cs typeface="Arial" pitchFamily="34" charset="0"/>
              </a:rPr>
              <a:t> هذه الاتفاقية، وتولي الاعتبار الواجب لمسألة إنشاء أو تعيين </a:t>
            </a:r>
            <a:r>
              <a:rPr lang="ar-SA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آلية تنسيق </a:t>
            </a:r>
            <a:r>
              <a:rPr lang="ar-SA" sz="2400" i="1" dirty="0" smtClean="0">
                <a:latin typeface="Arial" pitchFamily="34" charset="0"/>
                <a:cs typeface="Arial" pitchFamily="34" charset="0"/>
              </a:rPr>
              <a:t>داخل الحكومة</a:t>
            </a:r>
            <a:r>
              <a:rPr lang="ar-SA" sz="2400" i="1" u="sng" dirty="0" smtClean="0">
                <a:latin typeface="Arial" pitchFamily="34" charset="0"/>
                <a:cs typeface="Arial" pitchFamily="34" charset="0"/>
              </a:rPr>
              <a:t> لتيسير الأعمال ذات الصلة في مختلف القطاعات وعلى مختلف المستويات</a:t>
            </a:r>
            <a:endParaRPr lang="en-US" sz="2400" i="1" u="sng" dirty="0">
              <a:latin typeface="Arial" pitchFamily="34" charset="0"/>
              <a:cs typeface="Arial" pitchFamily="34" charset="0"/>
            </a:endParaRPr>
          </a:p>
          <a:p>
            <a:pPr algn="just">
              <a:defRPr/>
            </a:pPr>
            <a:endParaRPr lang="en-US" sz="2400" i="1" dirty="0"/>
          </a:p>
          <a:p>
            <a:pPr algn="l" rtl="1">
              <a:defRPr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المادة 33 (1)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ar-EG" sz="3600" dirty="0" smtClean="0">
                <a:latin typeface="Arial" charset="0"/>
                <a:cs typeface="Arial" charset="0"/>
              </a:rPr>
              <a:t>الوظائف المحتملة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9219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solidFill>
                <a:srgbClr val="FF0000"/>
              </a:solidFill>
              <a:cs typeface="Arial" charset="0"/>
            </a:endParaRPr>
          </a:p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solidFill>
                <a:srgbClr val="FF0000"/>
              </a:solidFill>
              <a:cs typeface="Arial" charset="0"/>
            </a:endParaRPr>
          </a:p>
          <a:p>
            <a:pPr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ar-SA" sz="3600" i="1" dirty="0" smtClean="0">
                <a:solidFill>
                  <a:srgbClr val="FF0000"/>
                </a:solidFill>
                <a:cs typeface="Arial" charset="0"/>
              </a:rPr>
              <a:t>ما هي الوظائف المحتملة لجهات التنسيق وآليات التنسيق؟</a:t>
            </a:r>
            <a:endParaRPr lang="en-US" sz="3600" i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359775" cy="1090612"/>
          </a:xfrm>
        </p:spPr>
        <p:txBody>
          <a:bodyPr/>
          <a:lstStyle/>
          <a:p>
            <a:pPr algn="ctr" rtl="1" eaLnBrk="1" hangingPunct="1"/>
            <a:r>
              <a:rPr lang="ar-EG" sz="3600" dirty="0" smtClean="0">
                <a:latin typeface="Arial" charset="0"/>
                <a:cs typeface="Arial" charset="0"/>
              </a:rPr>
              <a:t>مثال: ألمانيا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0243" name="Content Placeholder 2"/>
          <p:cNvSpPr txBox="1">
            <a:spLocks/>
          </p:cNvSpPr>
          <p:nvPr/>
        </p:nvSpPr>
        <p:spPr bwMode="auto">
          <a:xfrm>
            <a:off x="1042988" y="1262063"/>
            <a:ext cx="7058025" cy="497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000">
              <a:cs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1724741"/>
              </p:ext>
            </p:extLst>
          </p:nvPr>
        </p:nvGraphicFramePr>
        <p:xfrm>
          <a:off x="590550" y="934202"/>
          <a:ext cx="8285163" cy="524248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00500"/>
                <a:gridCol w="2514600"/>
                <a:gridCol w="1770063"/>
              </a:tblGrid>
              <a:tr h="553354">
                <a:tc>
                  <a:txBody>
                    <a:bodyPr/>
                    <a:lstStyle/>
                    <a:p>
                      <a:pPr algn="r" rtl="1"/>
                      <a:r>
                        <a:rPr lang="ar-EG" sz="3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التكوين والولاية</a:t>
                      </a:r>
                      <a:endParaRPr lang="en-GB" sz="3200" b="1" kern="1200" dirty="0">
                        <a:solidFill>
                          <a:schemeClr val="lt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EG" sz="3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السلطة</a:t>
                      </a:r>
                      <a:endParaRPr lang="en-GB" sz="3200" b="1" kern="1200" dirty="0">
                        <a:solidFill>
                          <a:schemeClr val="lt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EG" sz="3200" dirty="0" smtClean="0">
                          <a:latin typeface="Arial" pitchFamily="34" charset="0"/>
                          <a:cs typeface="Arial" pitchFamily="34" charset="0"/>
                        </a:rPr>
                        <a:t>ألآلية</a:t>
                      </a:r>
                      <a:endParaRPr lang="en-GB" sz="3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135850">
                <a:tc>
                  <a:txBody>
                    <a:bodyPr/>
                    <a:lstStyle/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الاتصال بالولايات الست عشرة بشأن التنفيذ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يتشاور فريق عامل بصورة منتظمة</a:t>
                      </a: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 مع منظمات الأشخاص ذوي الإعاقة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i="0" dirty="0" smtClean="0">
                          <a:latin typeface="Arial" pitchFamily="34" charset="0"/>
                          <a:cs typeface="Arial" pitchFamily="34" charset="0"/>
                        </a:rPr>
                        <a:t>الوزارة</a:t>
                      </a:r>
                      <a:r>
                        <a:rPr lang="ar-EG" sz="1800" i="0" baseline="0" dirty="0" smtClean="0">
                          <a:latin typeface="Arial" pitchFamily="34" charset="0"/>
                          <a:cs typeface="Arial" pitchFamily="34" charset="0"/>
                        </a:rPr>
                        <a:t> الاتحادية للعمل والشؤون الاجتماعية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i="0" baseline="0" dirty="0" smtClean="0">
                          <a:latin typeface="Arial" pitchFamily="34" charset="0"/>
                          <a:cs typeface="Arial" pitchFamily="34" charset="0"/>
                        </a:rPr>
                        <a:t>جهات تنسيق فرعية في الولايات الست عشرة</a:t>
                      </a:r>
                      <a:endParaRPr lang="en-GB" sz="1800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0" indent="0" algn="r" rtl="1">
                        <a:buFont typeface="Arial" pitchFamily="34" charset="0"/>
                        <a:buNone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جهة </a:t>
                      </a:r>
                      <a:r>
                        <a:rPr lang="ar-SA" sz="1800" dirty="0" smtClean="0">
                          <a:latin typeface="Arial" pitchFamily="34" charset="0"/>
                          <a:cs typeface="Arial" pitchFamily="34" charset="0"/>
                        </a:rPr>
                        <a:t>ال</a:t>
                      </a: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تنسيق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397974"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ملاك موظفين</a:t>
                      </a: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 يضم 13 شخصاً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إذكاء الوعي بالاتفاقية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تقديم المشورة للحكومة الاتحادية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تسهيل التعاون بين الوزارات ومنظمات الأشخاص ذوي الإعاقة</a:t>
                      </a: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المفوض الحكومي الاتحادي للموضوعات المتصلة بالأشخاص</a:t>
                      </a: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 ذوي الإعاقة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0" indent="0" algn="r" rtl="1">
                        <a:buFont typeface="Arial" pitchFamily="34" charset="0"/>
                        <a:buNone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آلية التنسيق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  <a:tr h="1922220">
                <a:tc>
                  <a:txBody>
                    <a:bodyPr/>
                    <a:lstStyle/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تتألف من مفوض</a:t>
                      </a: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 اتحادي واحد ومفوض واحد عن كل ولاية وخبراء مستقلين و10 ممثلين لمنظمات الأشخاص ذوي الإعاقة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ملاك موظفين من </a:t>
                      </a:r>
                      <a:r>
                        <a:rPr lang="ar-EG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إثنين</a:t>
                      </a:r>
                      <a:endParaRPr lang="ar-EG" sz="18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دعم الاتفاقية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تقديم توصيات إلى الحكومة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التنسيق بين أفرقة العمل </a:t>
                      </a:r>
                      <a:r>
                        <a:rPr lang="ar-EG" sz="1800" baseline="0" dirty="0" err="1" smtClean="0">
                          <a:latin typeface="Arial" pitchFamily="34" charset="0"/>
                          <a:cs typeface="Arial" pitchFamily="34" charset="0"/>
                        </a:rPr>
                        <a:t>المواضيعية</a:t>
                      </a: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 الأربعة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لجنة الإدماج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  <a:tc>
                  <a:txBody>
                    <a:bodyPr/>
                    <a:lstStyle/>
                    <a:p>
                      <a:pPr marL="0" marR="0" indent="0" algn="r" defTabSz="4572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هيئة استشارية (غير مطلوبة بموجب</a:t>
                      </a:r>
                      <a:r>
                        <a:rPr lang="ar-EG" sz="1800" baseline="0" dirty="0" smtClean="0">
                          <a:latin typeface="Arial" pitchFamily="34" charset="0"/>
                          <a:cs typeface="Arial" pitchFamily="34" charset="0"/>
                        </a:rPr>
                        <a:t> الاتفاقية)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7" marR="91447" marT="45711" marB="45711"/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96875" y="274638"/>
            <a:ext cx="8529638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مثال: إسبانيا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1267" name="Content Placeholder 2"/>
          <p:cNvSpPr txBox="1">
            <a:spLocks/>
          </p:cNvSpPr>
          <p:nvPr/>
        </p:nvSpPr>
        <p:spPr bwMode="auto">
          <a:xfrm>
            <a:off x="1016000" y="1511300"/>
            <a:ext cx="7056438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020819"/>
              </p:ext>
            </p:extLst>
          </p:nvPr>
        </p:nvGraphicFramePr>
        <p:xfrm>
          <a:off x="619125" y="1397000"/>
          <a:ext cx="8080375" cy="3967163"/>
        </p:xfrm>
        <a:graphic>
          <a:graphicData uri="http://schemas.openxmlformats.org/drawingml/2006/table">
            <a:tbl>
              <a:tblPr rtl="1" firstRow="1" bandRow="1">
                <a:tableStyleId>{7DF18680-E054-41AD-8BC1-D1AEF772440D}</a:tableStyleId>
              </a:tblPr>
              <a:tblGrid>
                <a:gridCol w="1895729"/>
                <a:gridCol w="2541083"/>
                <a:gridCol w="3643563"/>
              </a:tblGrid>
              <a:tr h="370810">
                <a:tc>
                  <a:txBody>
                    <a:bodyPr/>
                    <a:lstStyle/>
                    <a:p>
                      <a:pPr algn="r" rtl="1"/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الآلية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السلطة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EG" sz="1800" dirty="0" smtClean="0">
                          <a:latin typeface="Arial" pitchFamily="34" charset="0"/>
                          <a:cs typeface="Arial" pitchFamily="34" charset="0"/>
                        </a:rPr>
                        <a:t>التكوين والولاية</a:t>
                      </a:r>
                      <a:endParaRPr lang="en-GB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rgbClr val="00B0F0"/>
                    </a:solidFill>
                  </a:tcPr>
                </a:tc>
              </a:tr>
              <a:tr h="1554356">
                <a:tc>
                  <a:txBody>
                    <a:bodyPr/>
                    <a:lstStyle/>
                    <a:p>
                      <a:pPr algn="r" rtl="1"/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جهة التنسيق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المديرية العامة لتنسيق السياسات القطاعية بشأن الإعاقة/وزارة الصحة والخدمات الاجتماعية والمساواة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تتألف من 46 موظفاً 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600" baseline="0" dirty="0" smtClean="0">
                          <a:latin typeface="Arial" pitchFamily="34" charset="0"/>
                          <a:cs typeface="Arial" pitchFamily="34" charset="0"/>
                        </a:rPr>
                        <a:t>مسؤولة عن سياسات الإعاقة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600" baseline="0" dirty="0" smtClean="0">
                          <a:latin typeface="Arial" pitchFamily="34" charset="0"/>
                          <a:cs typeface="Arial" pitchFamily="34" charset="0"/>
                        </a:rPr>
                        <a:t>التنسيق بين الوزارات</a:t>
                      </a:r>
                    </a:p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600" baseline="0" dirty="0" smtClean="0">
                          <a:latin typeface="Arial" pitchFamily="34" charset="0"/>
                          <a:cs typeface="Arial" pitchFamily="34" charset="0"/>
                        </a:rPr>
                        <a:t>التنسيق بين الحكومة المركزية والمجتمعات المستقلة</a:t>
                      </a:r>
                      <a:endParaRPr lang="en-GB" sz="1600" baseline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41997">
                <a:tc>
                  <a:txBody>
                    <a:bodyPr/>
                    <a:lstStyle/>
                    <a:p>
                      <a:pPr algn="r" rtl="1"/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آلية التنسيق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المجلس الوطني للإعاقة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  <a:tc>
                  <a:txBody>
                    <a:bodyPr/>
                    <a:lstStyle/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يتألف من 40 عضواً من جهة التنسيق: الرئيس وثلاثة نواب للرئيس و16 ممثلاً للوزارات </a:t>
                      </a:r>
                      <a:r>
                        <a:rPr lang="ar-EG" sz="1600" dirty="0" err="1" smtClean="0">
                          <a:latin typeface="Arial" pitchFamily="34" charset="0"/>
                          <a:cs typeface="Arial" pitchFamily="34" charset="0"/>
                        </a:rPr>
                        <a:t>الإثنتي</a:t>
                      </a:r>
                      <a:r>
                        <a:rPr lang="ar-EG" sz="1600" dirty="0" smtClean="0">
                          <a:latin typeface="Arial" pitchFamily="34" charset="0"/>
                          <a:cs typeface="Arial" pitchFamily="34" charset="0"/>
                        </a:rPr>
                        <a:t> عشرة</a:t>
                      </a:r>
                      <a:r>
                        <a:rPr lang="ar-EG" sz="1600" baseline="0" dirty="0" smtClean="0">
                          <a:latin typeface="Arial" pitchFamily="34" charset="0"/>
                          <a:cs typeface="Arial" pitchFamily="34" charset="0"/>
                        </a:rPr>
                        <a:t> الأخرى و16 ممثلاً لمنظمات الأشخاص ذوي الإعاقة و4 خبراء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600" baseline="0" dirty="0" smtClean="0">
                          <a:latin typeface="Arial" pitchFamily="34" charset="0"/>
                          <a:cs typeface="Arial" pitchFamily="34" charset="0"/>
                        </a:rPr>
                        <a:t>تنسيق السياسات</a:t>
                      </a:r>
                    </a:p>
                    <a:p>
                      <a:pPr marL="285750" indent="-285750" algn="just" rtl="1">
                        <a:buFont typeface="Arial" pitchFamily="34" charset="0"/>
                        <a:buChar char="•"/>
                      </a:pPr>
                      <a:r>
                        <a:rPr lang="ar-EG" sz="1600" baseline="0" dirty="0" smtClean="0">
                          <a:latin typeface="Arial" pitchFamily="34" charset="0"/>
                          <a:cs typeface="Arial" pitchFamily="34" charset="0"/>
                        </a:rPr>
                        <a:t>تيسير التعاون بين الوزارات ومنظمات الأشخاص ذوي الإعاقة</a:t>
                      </a:r>
                      <a:endParaRPr lang="en-GB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25" marR="91425" marT="45716" marB="45716"/>
                </a:tc>
              </a:tr>
            </a:tbl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الآليات الوطنية المستقلة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1016000" y="1728788"/>
            <a:ext cx="7056438" cy="401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16000" y="1728788"/>
            <a:ext cx="7056438" cy="4016375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rtl="1">
              <a:defRPr/>
            </a:pPr>
            <a:r>
              <a:rPr lang="ar-SA" sz="3200" i="1" dirty="0" smtClean="0">
                <a:latin typeface="Arial" pitchFamily="34" charset="0"/>
                <a:cs typeface="Arial" pitchFamily="34" charset="0"/>
              </a:rPr>
              <a:t>تقوم الدول الأطراف ... </a:t>
            </a:r>
          </a:p>
          <a:p>
            <a:pPr algn="just" rtl="1">
              <a:defRPr/>
            </a:pPr>
            <a:r>
              <a:rPr lang="ar-SA" sz="3200" i="1" dirty="0" smtClean="0">
                <a:latin typeface="Arial" pitchFamily="34" charset="0"/>
                <a:cs typeface="Arial" pitchFamily="34" charset="0"/>
              </a:rPr>
              <a:t>... بتشكيل أو تعزيز أو تعيين أو إنشاء </a:t>
            </a:r>
            <a:r>
              <a:rPr lang="ar-SA" sz="3200" b="1" i="1" dirty="0" smtClean="0">
                <a:latin typeface="Arial" pitchFamily="34" charset="0"/>
                <a:cs typeface="Arial" pitchFamily="34" charset="0"/>
              </a:rPr>
              <a:t>إطار عمل ...، بما في ذلك آلية مستقلة واحدة أو أكثر </a:t>
            </a:r>
            <a:r>
              <a:rPr lang="ar-SA" sz="3200" i="1" dirty="0" smtClean="0">
                <a:latin typeface="Arial" pitchFamily="34" charset="0"/>
                <a:cs typeface="Arial" pitchFamily="34" charset="0"/>
              </a:rPr>
              <a:t>... </a:t>
            </a:r>
          </a:p>
          <a:p>
            <a:pPr algn="just" rtl="1">
              <a:defRPr/>
            </a:pPr>
            <a:r>
              <a:rPr lang="ar-SA" sz="3200" b="1" i="1" dirty="0" smtClean="0">
                <a:latin typeface="Arial" pitchFamily="34" charset="0"/>
                <a:cs typeface="Arial" pitchFamily="34" charset="0"/>
              </a:rPr>
              <a:t>... لتعزيز </a:t>
            </a:r>
            <a:r>
              <a:rPr lang="ar-SA" sz="3200" i="1" dirty="0" smtClean="0">
                <a:latin typeface="Arial" pitchFamily="34" charset="0"/>
                <a:cs typeface="Arial" pitchFamily="34" charset="0"/>
              </a:rPr>
              <a:t>... الاتفاقية </a:t>
            </a:r>
            <a:r>
              <a:rPr lang="ar-SA" sz="3200" b="1" i="1" dirty="0" smtClean="0">
                <a:latin typeface="Arial" pitchFamily="34" charset="0"/>
                <a:cs typeface="Arial" pitchFamily="34" charset="0"/>
              </a:rPr>
              <a:t>وحمايتها ورصد</a:t>
            </a:r>
            <a:r>
              <a:rPr lang="ar-SA" sz="3200" i="1" dirty="0" smtClean="0">
                <a:latin typeface="Arial" pitchFamily="34" charset="0"/>
                <a:cs typeface="Arial" pitchFamily="34" charset="0"/>
              </a:rPr>
              <a:t> تنفيذها</a:t>
            </a:r>
          </a:p>
          <a:p>
            <a:pPr algn="just" rtl="1">
              <a:defRPr/>
            </a:pPr>
            <a:r>
              <a:rPr lang="ar-SA" sz="3200" i="1" dirty="0" smtClean="0">
                <a:latin typeface="Arial" pitchFamily="34" charset="0"/>
                <a:cs typeface="Arial" pitchFamily="34" charset="0"/>
              </a:rPr>
              <a:t>... تأخذ ... بعين الاعتبار، ...</a:t>
            </a:r>
            <a:r>
              <a:rPr lang="ar-SA" sz="3200" b="1" i="1" dirty="0" smtClean="0">
                <a:latin typeface="Arial" pitchFamily="34" charset="0"/>
                <a:cs typeface="Arial" pitchFamily="34" charset="0"/>
              </a:rPr>
              <a:t> المبادئ المتعلقة بمركز وطرق عمل المؤسسات الوطنية المعنية بحماية حقوق الإنسان وتعزيزها</a:t>
            </a:r>
            <a:endParaRPr lang="en-US" sz="3200" b="1" i="1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en-US" sz="2400" i="1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ar-SA" sz="2400" dirty="0" smtClean="0">
                <a:latin typeface="Arial" pitchFamily="34" charset="0"/>
                <a:cs typeface="Arial" pitchFamily="34" charset="0"/>
              </a:rPr>
              <a:t>المادة 33 (2)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cs typeface="Arial" charset="0"/>
              </a:rPr>
              <a:t>إنشاء الإطار </a:t>
            </a:r>
            <a:endParaRPr lang="fr-FR" sz="3600" dirty="0" smtClean="0">
              <a:latin typeface="Arial" charset="0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741363" y="1365250"/>
            <a:ext cx="7740650" cy="4630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marL="0" indent="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600" dirty="0">
              <a:cs typeface="Arial" charset="0"/>
            </a:endParaRPr>
          </a:p>
          <a:p>
            <a:pPr marL="457200" indent="-45720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charset="0"/>
              </a:rPr>
              <a:t>تشكيل أو تعزيز أو تعيين أو إنشاء؟</a:t>
            </a:r>
            <a:endParaRPr lang="en-US" sz="3200" dirty="0" smtClean="0">
              <a:cs typeface="Arial" charset="0"/>
            </a:endParaRPr>
          </a:p>
          <a:p>
            <a:pPr marL="457200" indent="-45720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charset="0"/>
              </a:rPr>
              <a:t>آلية أو آليات؟</a:t>
            </a:r>
            <a:endParaRPr lang="en-US" sz="3200" dirty="0" smtClean="0">
              <a:cs typeface="Arial" charset="0"/>
            </a:endParaRPr>
          </a:p>
          <a:p>
            <a:pPr marL="457200" indent="-45720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charset="0"/>
              </a:rPr>
              <a:t>التوافق مع مبادئ باريس؟</a:t>
            </a:r>
            <a:endParaRPr lang="en-US" sz="3200" dirty="0" smtClean="0">
              <a:cs typeface="Arial" charset="0"/>
            </a:endParaRPr>
          </a:p>
          <a:p>
            <a:pPr marL="857250" lvl="1" indent="-45720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ar-SA" sz="3200" dirty="0" smtClean="0">
                <a:cs typeface="Arial" charset="0"/>
              </a:rPr>
              <a:t>مستقل</a:t>
            </a:r>
            <a:endParaRPr lang="en-US" sz="3200" dirty="0" smtClean="0">
              <a:cs typeface="Arial" charset="0"/>
            </a:endParaRPr>
          </a:p>
          <a:p>
            <a:pPr marL="857250" lvl="1" indent="-45720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ar-SA" sz="3200" dirty="0" smtClean="0">
                <a:cs typeface="Arial" charset="0"/>
              </a:rPr>
              <a:t>جمعي</a:t>
            </a:r>
            <a:endParaRPr lang="en-US" sz="3200" dirty="0" smtClean="0">
              <a:cs typeface="Arial" charset="0"/>
            </a:endParaRPr>
          </a:p>
          <a:p>
            <a:pPr marL="457200" indent="-457200" algn="just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  <a:defRPr/>
            </a:pPr>
            <a:r>
              <a:rPr lang="ar-SA" sz="3200" dirty="0" smtClean="0">
                <a:cs typeface="Arial" charset="0"/>
              </a:rPr>
              <a:t>يمكن الوصول إليه؟</a:t>
            </a:r>
            <a:endParaRPr lang="en-US" sz="3200" dirty="0" smtClean="0"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400" b="1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حقوق الإنسان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 dirty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مكتب المفوض السامي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1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EG" sz="1200" b="0" i="0" u="none" strike="noStrike" kern="0" cap="none" spc="0" normalizeH="0" baseline="0" noProof="0">
                <a:ln>
                  <a:noFill/>
                </a:ln>
                <a:solidFill>
                  <a:srgbClr val="006FB7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الأمم المتحدة</a:t>
            </a: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006FB7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07E3F29D-42A2-4DB5-980C-20111CA1507D}">
  <ds:schemaRefs>
    <ds:schemaRef ds:uri="http://schemas.microsoft.com/sharepoint/v3"/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3041</TotalTime>
  <Words>768</Words>
  <Application>Microsoft Office PowerPoint</Application>
  <PresentationFormat>On-screen Show (4:3)</PresentationFormat>
  <Paragraphs>207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أُطر التنفيذ والرصد الوطنية</vt:lpstr>
      <vt:lpstr>PowerPoint Presentation</vt:lpstr>
      <vt:lpstr>PowerPoint Presentation</vt:lpstr>
      <vt:lpstr>جهات التنسيق وآليات التنسيق</vt:lpstr>
      <vt:lpstr>الوظائف المحتملة</vt:lpstr>
      <vt:lpstr>مثال: ألمانيا</vt:lpstr>
      <vt:lpstr>مثال: إسبانيا</vt:lpstr>
      <vt:lpstr>الآليات الوطنية المستقلة</vt:lpstr>
      <vt:lpstr>إنشاء الإطار </vt:lpstr>
      <vt:lpstr>الوظائف</vt:lpstr>
      <vt:lpstr>البرلمانات</vt:lpstr>
      <vt:lpstr>المحاكم بأنواعها</vt:lpstr>
      <vt:lpstr>مشاركة المجتمع المدني</vt:lpstr>
      <vt:lpstr>المصادر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Disability Portfolio OHCHR</cp:lastModifiedBy>
  <cp:revision>233</cp:revision>
  <cp:lastPrinted>2015-08-25T11:31:46Z</cp:lastPrinted>
  <dcterms:created xsi:type="dcterms:W3CDTF">2010-05-19T14:44:31Z</dcterms:created>
  <dcterms:modified xsi:type="dcterms:W3CDTF">2015-10-08T13:10:28Z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